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99" r:id="rId4"/>
    <p:sldId id="301" r:id="rId5"/>
    <p:sldId id="300" r:id="rId6"/>
    <p:sldId id="306" r:id="rId7"/>
    <p:sldId id="312" r:id="rId8"/>
    <p:sldId id="313" r:id="rId9"/>
    <p:sldId id="314" r:id="rId10"/>
    <p:sldId id="315" r:id="rId11"/>
    <p:sldId id="303" r:id="rId12"/>
    <p:sldId id="302" r:id="rId13"/>
    <p:sldId id="310" r:id="rId14"/>
    <p:sldId id="307" r:id="rId15"/>
    <p:sldId id="308" r:id="rId16"/>
    <p:sldId id="309" r:id="rId17"/>
    <p:sldId id="311" r:id="rId18"/>
    <p:sldId id="305" r:id="rId19"/>
    <p:sldId id="30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196"/>
    <p:restoredTop sz="93632"/>
  </p:normalViewPr>
  <p:slideViewPr>
    <p:cSldViewPr snapToObjects="1">
      <p:cViewPr varScale="1">
        <p:scale>
          <a:sx n="157" d="100"/>
          <a:sy n="157" d="100"/>
        </p:scale>
        <p:origin x="1880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74A86-5EB1-7B4F-88E9-168D40A69172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8AB593-529F-7543-9E91-40A8B764F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8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8AB593-529F-7543-9E91-40A8B764F1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01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0600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470275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C57FE-4EA3-7E47-A7AD-8994CFAA65C4}" type="datetime1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6EE47-F35A-3A47-8BB3-DE4A26CF8BA2}" type="datetime1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7BDEF-4155-FD41-98CE-B527479EA9F2}" type="datetime1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DE40-54E4-DA49-BD29-77FCBEA2BC13}" type="datetime1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47E20-E0CD-7E43-A187-719CB901E84E}" type="datetime1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B185-5CD9-6C4E-9BD0-DDF7DBE36D73}" type="datetime1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F2159-4376-D94C-BADB-F46A0E7C78AA}" type="datetime1">
              <a:rPr lang="en-US" smtClean="0"/>
              <a:t>1/18/18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365126"/>
            <a:ext cx="7886700" cy="58118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67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573088"/>
            <a:ext cx="7886700" cy="2852737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52813"/>
            <a:ext cx="78867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88A-1842-9F49-95B1-1C9EBD2CB4A9}" type="datetime1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5A595-84B5-A445-8DE9-FB71FE8FA13E}" type="datetime1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F2159-4376-D94C-BADB-F46A0E7C78AA}" type="datetime1">
              <a:rPr lang="en-US" smtClean="0"/>
              <a:t>1/18/18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78467"/>
            <a:ext cx="7886700" cy="2060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3"/>
          </p:nvPr>
        </p:nvSpPr>
        <p:spPr>
          <a:xfrm>
            <a:off x="628650" y="4114800"/>
            <a:ext cx="7886700" cy="20657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8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423C-7A4C-D046-8792-3C03908A2E8B}" type="datetime1">
              <a:rPr lang="en-US" smtClean="0"/>
              <a:t>1/18/18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946D2-7C62-D640-ACCB-6B49177E2E6B}" type="datetime1">
              <a:rPr lang="en-US" smtClean="0"/>
              <a:t>1/18/18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6B29A-6D60-1E46-AA56-BA2BF07E322A}" type="datetime1">
              <a:rPr lang="en-US" smtClean="0"/>
              <a:t>1/18/18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F2159-4376-D94C-BADB-F46A0E7C78AA}" type="datetime1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0ECCE-9984-1340-A70E-C3E400E00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24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4" r:id="rId5"/>
    <p:sldLayoutId id="2147483672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charset="2"/>
        <a:buChar char="§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fGoWLWS4-kU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KT5KK551aeg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h3nhM9UlJjc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914751"/>
          </a:xfrm>
        </p:spPr>
        <p:txBody>
          <a:bodyPr/>
          <a:lstStyle/>
          <a:p>
            <a:r>
              <a:rPr lang="en-US" dirty="0" smtClean="0"/>
              <a:t>Sex Education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Consent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5527221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solidFill>
                  <a:schemeClr val="accent3"/>
                </a:solidFill>
              </a:rPr>
              <a:t>Special thanks to University Hospitals, Cleveland, </a:t>
            </a:r>
            <a:r>
              <a:rPr lang="en-US" i="1" smtClean="0">
                <a:solidFill>
                  <a:schemeClr val="accent3"/>
                </a:solidFill>
              </a:rPr>
              <a:t>OH</a:t>
            </a:r>
            <a:endParaRPr lang="en-US" i="1">
              <a:solidFill>
                <a:schemeClr val="accent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1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828800" y="3124200"/>
            <a:ext cx="5486400" cy="155575"/>
            <a:chOff x="1828800" y="3200400"/>
            <a:chExt cx="5486400" cy="15557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828800" y="3276600"/>
              <a:ext cx="54864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/>
            <p:cNvGrpSpPr/>
            <p:nvPr/>
          </p:nvGrpSpPr>
          <p:grpSpPr>
            <a:xfrm>
              <a:off x="4457700" y="3200400"/>
              <a:ext cx="228600" cy="155575"/>
              <a:chOff x="4419600" y="3200400"/>
              <a:chExt cx="228600" cy="155575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flipH="1">
                <a:off x="4419600" y="3200400"/>
                <a:ext cx="152400" cy="1524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4495800" y="3203575"/>
                <a:ext cx="152400" cy="1524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84729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Men/boys too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About 3% of American men—or 1 in 33—have experienced an attempted or completed rape in their lifetime</a:t>
            </a:r>
            <a:r>
              <a:rPr lang="en-US" dirty="0" smtClean="0"/>
              <a:t>.</a:t>
            </a:r>
            <a:r>
              <a:rPr lang="en-US" baseline="30000" dirty="0"/>
              <a:t/>
            </a:r>
            <a:br>
              <a:rPr lang="en-US" baseline="30000" dirty="0"/>
            </a:br>
            <a:r>
              <a:rPr lang="en-US" sz="800" dirty="0" smtClean="0">
                <a:solidFill>
                  <a:schemeClr val="accent3"/>
                </a:solidFill>
              </a:rPr>
              <a:t>(National </a:t>
            </a:r>
            <a:r>
              <a:rPr lang="en-US" sz="800" dirty="0">
                <a:solidFill>
                  <a:schemeClr val="accent3"/>
                </a:solidFill>
              </a:rPr>
              <a:t>Institute of Justice &amp; Centers for Disease Control &amp; Prevention, Prevalence, Incidence and Consequences of Violence Against Women Survey (1998</a:t>
            </a:r>
            <a:r>
              <a:rPr lang="en-US" sz="800" dirty="0" smtClean="0">
                <a:solidFill>
                  <a:schemeClr val="accent3"/>
                </a:solidFill>
              </a:rPr>
              <a:t>))</a:t>
            </a:r>
          </a:p>
          <a:p>
            <a:pPr fontAlgn="base"/>
            <a:r>
              <a:rPr lang="en-US" b="1" dirty="0" smtClean="0"/>
              <a:t>1 </a:t>
            </a:r>
            <a:r>
              <a:rPr lang="en-US" b="1" dirty="0"/>
              <a:t>out of every 10 rape victims </a:t>
            </a:r>
            <a:r>
              <a:rPr lang="en-US" b="1" dirty="0" smtClean="0"/>
              <a:t>is male</a:t>
            </a:r>
            <a:br>
              <a:rPr lang="en-US" b="1" dirty="0" smtClean="0"/>
            </a:br>
            <a:r>
              <a:rPr lang="en-US" sz="800" dirty="0" smtClean="0">
                <a:solidFill>
                  <a:schemeClr val="accent3"/>
                </a:solidFill>
              </a:rPr>
              <a:t>(Department </a:t>
            </a:r>
            <a:r>
              <a:rPr lang="en-US" sz="800" dirty="0">
                <a:solidFill>
                  <a:schemeClr val="accent3"/>
                </a:solidFill>
              </a:rPr>
              <a:t>of Justice, Office of Justice Programs, Bureau of Justice Statistics, Female Victims of Sexual Violence, 1994-2010  (2013</a:t>
            </a:r>
            <a:r>
              <a:rPr lang="en-US" sz="800" dirty="0" smtClean="0">
                <a:solidFill>
                  <a:schemeClr val="accent3"/>
                </a:solidFill>
              </a:rPr>
              <a:t>))</a:t>
            </a:r>
            <a:endParaRPr lang="en-US" sz="800" dirty="0">
              <a:solidFill>
                <a:schemeClr val="accent3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you want tea?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www.youtube.com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watch?v</a:t>
            </a:r>
            <a:r>
              <a:rPr lang="en-US" dirty="0">
                <a:hlinkClick r:id="rId2"/>
              </a:rPr>
              <a:t>=fGoWLWS4-kU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3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consent look like?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www.youtube.com/watch?v=KT5KK551aeg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Whose responsibility is it to ask for consent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Everyone’s!</a:t>
            </a:r>
          </a:p>
          <a:p>
            <a:pPr lvl="1"/>
            <a:r>
              <a:rPr lang="en-US" dirty="0" smtClean="0"/>
              <a:t>Yours</a:t>
            </a:r>
          </a:p>
          <a:p>
            <a:pPr lvl="1"/>
            <a:r>
              <a:rPr lang="en-US" dirty="0" smtClean="0"/>
              <a:t>Your partner’s</a:t>
            </a:r>
          </a:p>
          <a:p>
            <a:r>
              <a:rPr lang="en-US" dirty="0" smtClean="0"/>
              <a:t>Everyone deserves respect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2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know that I have consent?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followed the 4 Cs</a:t>
            </a:r>
          </a:p>
          <a:p>
            <a:r>
              <a:rPr lang="en-US" dirty="0" smtClean="0"/>
              <a:t>You asked</a:t>
            </a:r>
          </a:p>
          <a:p>
            <a:r>
              <a:rPr lang="en-US" dirty="0" smtClean="0"/>
              <a:t>They answered “yes”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4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they need to say </a:t>
            </a:r>
            <a:r>
              <a:rPr lang="en-US" u="sng" dirty="0" smtClean="0"/>
              <a:t>“yes”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I pour a bunch of cups of tea, how would I know that you want one?</a:t>
            </a:r>
          </a:p>
          <a:p>
            <a:pPr lvl="1"/>
            <a:r>
              <a:rPr lang="en-US" dirty="0" smtClean="0"/>
              <a:t>“Yes”</a:t>
            </a:r>
          </a:p>
          <a:p>
            <a:pPr lvl="1"/>
            <a:r>
              <a:rPr lang="en-US" dirty="0" smtClean="0"/>
              <a:t>“Yep”</a:t>
            </a:r>
          </a:p>
          <a:p>
            <a:pPr lvl="1"/>
            <a:r>
              <a:rPr lang="en-US" dirty="0" smtClean="0"/>
              <a:t>You reach over and pick one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they say “no”?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Respect it</a:t>
            </a:r>
          </a:p>
          <a:p>
            <a:r>
              <a:rPr lang="en-US" dirty="0" smtClean="0"/>
              <a:t>If you stick to the 4 Cs, you can try again</a:t>
            </a:r>
          </a:p>
          <a:p>
            <a:r>
              <a:rPr lang="en-US" dirty="0" smtClean="0"/>
              <a:t>Don’t try more than twice</a:t>
            </a:r>
          </a:p>
          <a:p>
            <a:pPr lvl="1"/>
            <a:r>
              <a:rPr lang="en-US" dirty="0" smtClean="0"/>
              <a:t>Getting into coercion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8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you’ve had sex before?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What if you just want to kiss?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7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stay safe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careful; </a:t>
            </a:r>
            <a:r>
              <a:rPr lang="en-US" u="sng" dirty="0" smtClean="0"/>
              <a:t>better safe than sorry</a:t>
            </a:r>
          </a:p>
          <a:p>
            <a:pPr lvl="1"/>
            <a:r>
              <a:rPr lang="en-US" dirty="0" smtClean="0"/>
              <a:t>You might be missing out on a few hours (or minutes (or seconds)) of fun, but you’ll stay away from prison</a:t>
            </a:r>
          </a:p>
          <a:p>
            <a:pPr lvl="1"/>
            <a:r>
              <a:rPr lang="en-US" dirty="0" smtClean="0"/>
              <a:t>If you have </a:t>
            </a:r>
            <a:r>
              <a:rPr lang="en-US" i="1" dirty="0" smtClean="0"/>
              <a:t>any</a:t>
            </a:r>
            <a:r>
              <a:rPr lang="en-US" dirty="0" smtClean="0"/>
              <a:t> doubts, </a:t>
            </a:r>
            <a:r>
              <a:rPr lang="en-US" sz="2000" u="sng" dirty="0" smtClean="0"/>
              <a:t>DON’T DO IT</a:t>
            </a:r>
            <a:endParaRPr lang="en-US" u="sng" dirty="0" smtClean="0"/>
          </a:p>
          <a:p>
            <a:r>
              <a:rPr lang="en-US" dirty="0" smtClean="0"/>
              <a:t>If there are drugs or alcohol involved, you </a:t>
            </a:r>
            <a:r>
              <a:rPr lang="en-US" u="sng" dirty="0" smtClean="0"/>
              <a:t>cannot </a:t>
            </a:r>
            <a:r>
              <a:rPr lang="en-US" dirty="0" smtClean="0"/>
              <a:t>give/receive consent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“SEX* WITHOUT CONSENT ISN’T SEX. IT’S RAPE.”</a:t>
            </a:r>
          </a:p>
          <a:p>
            <a:pPr marL="0" indent="0" algn="ctr">
              <a:buNone/>
            </a:pPr>
            <a:r>
              <a:rPr lang="en-US" sz="2400" dirty="0" smtClean="0"/>
              <a:t>*ANY sex, not just penis-in-vagina sex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9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2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consent?</a:t>
            </a:r>
          </a:p>
          <a:p>
            <a:r>
              <a:rPr lang="en-US" dirty="0" smtClean="0"/>
              <a:t>How do I make sure I have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4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Consent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most important, but the easiest thing you will 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8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consent?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www.youtube.com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watch?v</a:t>
            </a:r>
            <a:r>
              <a:rPr lang="en-US" dirty="0">
                <a:hlinkClick r:id="rId2"/>
              </a:rPr>
              <a:t>=h3nhM9UlJjc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7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consent? – The 4 Cs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C</a:t>
            </a:r>
            <a:r>
              <a:rPr lang="en-US" dirty="0"/>
              <a:t>lear​: everyone </a:t>
            </a:r>
            <a:r>
              <a:rPr lang="en-US" dirty="0" smtClean="0"/>
              <a:t>knows </a:t>
            </a:r>
            <a:r>
              <a:rPr lang="en-US" dirty="0"/>
              <a:t>exactly what they are consenting </a:t>
            </a:r>
            <a:r>
              <a:rPr lang="en-US" dirty="0" smtClean="0"/>
              <a:t>to</a:t>
            </a:r>
            <a:endParaRPr lang="en-US" dirty="0"/>
          </a:p>
          <a:p>
            <a:r>
              <a:rPr lang="en-US" u="sng" dirty="0" smtClean="0"/>
              <a:t>C</a:t>
            </a:r>
            <a:r>
              <a:rPr lang="en-US" dirty="0" smtClean="0"/>
              <a:t>ontinuous</a:t>
            </a:r>
            <a:r>
              <a:rPr lang="en-US" dirty="0"/>
              <a:t>​: checking in with the other party to make sure they are </a:t>
            </a:r>
            <a:r>
              <a:rPr lang="en-US" dirty="0" smtClean="0"/>
              <a:t>still comfortable </a:t>
            </a:r>
            <a:r>
              <a:rPr lang="en-US" dirty="0"/>
              <a:t>with what is happening BEFORE moving on to a new </a:t>
            </a:r>
            <a:r>
              <a:rPr lang="en-US" dirty="0" smtClean="0"/>
              <a:t>action</a:t>
            </a:r>
            <a:endParaRPr lang="en-US" dirty="0"/>
          </a:p>
          <a:p>
            <a:r>
              <a:rPr lang="en-US" u="sng" dirty="0" smtClean="0"/>
              <a:t>C</a:t>
            </a:r>
            <a:r>
              <a:rPr lang="en-US" dirty="0" smtClean="0"/>
              <a:t>onscious</a:t>
            </a:r>
            <a:r>
              <a:rPr lang="en-US" dirty="0"/>
              <a:t>​: not under the influence of drugs or alcohol, </a:t>
            </a:r>
            <a:r>
              <a:rPr lang="en-US" dirty="0" smtClean="0"/>
              <a:t>fully awake, and able </a:t>
            </a:r>
            <a:r>
              <a:rPr lang="en-US" dirty="0"/>
              <a:t>to </a:t>
            </a:r>
            <a:r>
              <a:rPr lang="en-US" dirty="0" smtClean="0"/>
              <a:t>make </a:t>
            </a:r>
            <a:r>
              <a:rPr lang="en-US" dirty="0"/>
              <a:t>full </a:t>
            </a:r>
            <a:r>
              <a:rPr lang="en-US" dirty="0" smtClean="0"/>
              <a:t>decision</a:t>
            </a:r>
            <a:endParaRPr lang="en-US" dirty="0"/>
          </a:p>
          <a:p>
            <a:r>
              <a:rPr lang="en-US" dirty="0" smtClean="0"/>
              <a:t>Free</a:t>
            </a:r>
            <a:r>
              <a:rPr lang="en-US" dirty="0"/>
              <a:t>​ ​of​ ​</a:t>
            </a:r>
            <a:r>
              <a:rPr lang="en-US" u="sng" dirty="0"/>
              <a:t>C</a:t>
            </a:r>
            <a:r>
              <a:rPr lang="en-US" dirty="0"/>
              <a:t>oercion​: not using threats or force (verbal, physical, emotional) </a:t>
            </a:r>
            <a:r>
              <a:rPr lang="en-US" dirty="0" smtClean="0"/>
              <a:t>to persuade </a:t>
            </a:r>
            <a:r>
              <a:rPr lang="en-US" dirty="0"/>
              <a:t>someone to do something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7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consent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EVERYONE</a:t>
            </a:r>
          </a:p>
          <a:p>
            <a:pPr lvl="1"/>
            <a:r>
              <a:rPr lang="en-US" dirty="0" smtClean="0"/>
              <a:t>Boys</a:t>
            </a:r>
          </a:p>
          <a:p>
            <a:pPr lvl="1"/>
            <a:r>
              <a:rPr lang="en-US" dirty="0" smtClean="0"/>
              <a:t>Girls</a:t>
            </a:r>
          </a:p>
          <a:p>
            <a:pPr lvl="1"/>
            <a:r>
              <a:rPr lang="en-US" dirty="0" smtClean="0"/>
              <a:t>Kids</a:t>
            </a:r>
          </a:p>
          <a:p>
            <a:pPr lvl="1"/>
            <a:r>
              <a:rPr lang="en-US" dirty="0" smtClean="0"/>
              <a:t>Adults</a:t>
            </a:r>
          </a:p>
          <a:p>
            <a:pPr lvl="1"/>
            <a:r>
              <a:rPr lang="en-US" dirty="0" smtClean="0"/>
              <a:t>Aliens</a:t>
            </a:r>
          </a:p>
          <a:p>
            <a:pPr lvl="1"/>
            <a:r>
              <a:rPr lang="en-US" dirty="0" smtClean="0"/>
              <a:t>Literally everyone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7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806" y="365125"/>
            <a:ext cx="7138388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3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8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586280"/>
            <a:ext cx="7886700" cy="53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5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9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789" y="365125"/>
            <a:ext cx="7630421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6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504</TotalTime>
  <Words>325</Words>
  <Application>Microsoft Macintosh PowerPoint</Application>
  <PresentationFormat>On-screen Show (4:3)</PresentationFormat>
  <Paragraphs>80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Calibri Light</vt:lpstr>
      <vt:lpstr>Wingdings</vt:lpstr>
      <vt:lpstr>Arial</vt:lpstr>
      <vt:lpstr>Office Theme</vt:lpstr>
      <vt:lpstr>Sex Education</vt:lpstr>
      <vt:lpstr>Goals</vt:lpstr>
      <vt:lpstr>Consent</vt:lpstr>
      <vt:lpstr>What is consent?</vt:lpstr>
      <vt:lpstr>What is consent? – The 4 Cs</vt:lpstr>
      <vt:lpstr>Who is consent for?</vt:lpstr>
      <vt:lpstr>PowerPoint Presentation</vt:lpstr>
      <vt:lpstr>PowerPoint Presentation</vt:lpstr>
      <vt:lpstr>PowerPoint Presentation</vt:lpstr>
      <vt:lpstr>Men/boys too</vt:lpstr>
      <vt:lpstr>Do you want tea?</vt:lpstr>
      <vt:lpstr>What does consent look like?</vt:lpstr>
      <vt:lpstr>Whose responsibility is it to ask for consent?</vt:lpstr>
      <vt:lpstr>How do I know that I have consent?</vt:lpstr>
      <vt:lpstr>Do they need to say “yes”?</vt:lpstr>
      <vt:lpstr>What if they say “no”?</vt:lpstr>
      <vt:lpstr>What if you’ve had sex before?</vt:lpstr>
      <vt:lpstr>How to stay safe</vt:lpstr>
      <vt:lpstr>Questions?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Sex Education</dc:title>
  <dc:creator>Daniel Kats</dc:creator>
  <cp:lastModifiedBy>Daniel Kats</cp:lastModifiedBy>
  <cp:revision>56</cp:revision>
  <dcterms:created xsi:type="dcterms:W3CDTF">2018-01-16T19:31:07Z</dcterms:created>
  <dcterms:modified xsi:type="dcterms:W3CDTF">2018-01-18T17:11:39Z</dcterms:modified>
</cp:coreProperties>
</file>